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DM Sans" pitchFamily="2" charset="77"/>
      <p:regular r:id="rId16"/>
      <p:bold r:id="rId17"/>
      <p:italic r:id="rId18"/>
      <p:boldItalic r:id="rId19"/>
    </p:embeddedFont>
    <p:embeddedFont>
      <p:font typeface="Kollektif Bold" panose="020B0604020101010102" pitchFamily="34" charset="7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yan Patil" initials="AP" lastIdx="1" clrIdx="0">
    <p:extLst>
      <p:ext uri="{19B8F6BF-5375-455C-9EA6-DF929625EA0E}">
        <p15:presenceInfo xmlns:p15="http://schemas.microsoft.com/office/powerpoint/2012/main" userId="Aryan Pat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02" autoAdjust="0"/>
    <p:restoredTop sz="94604" autoAdjust="0"/>
  </p:normalViewPr>
  <p:slideViewPr>
    <p:cSldViewPr>
      <p:cViewPr>
        <p:scale>
          <a:sx n="74" d="100"/>
          <a:sy n="74" d="100"/>
        </p:scale>
        <p:origin x="1272" y="10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6-01-25T00:31:40.982" idx="1">
    <p:pos x="1152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306758" y="4205521"/>
            <a:ext cx="17674483" cy="219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6600" b="1" dirty="0">
                <a:solidFill>
                  <a:schemeClr val="tx2"/>
                </a:solidFill>
                <a:latin typeface="AppleGothic" pitchFamily="2" charset="-127"/>
                <a:ea typeface="AppleGothic" pitchFamily="2" charset="-127"/>
              </a:rPr>
              <a:t>Analytical Study for Automobile Re-Seller</a:t>
            </a:r>
            <a:endParaRPr lang="en-US" sz="6600" dirty="0">
              <a:solidFill>
                <a:schemeClr val="tx2"/>
              </a:solidFill>
              <a:latin typeface="AppleGothic" pitchFamily="2" charset="-127"/>
              <a:ea typeface="AppleGothic" pitchFamily="2" charset="-127"/>
            </a:endParaRPr>
          </a:p>
          <a:p>
            <a:pPr algn="ctr">
              <a:lnSpc>
                <a:spcPts val="5499"/>
              </a:lnSpc>
            </a:pPr>
            <a:endParaRPr lang="en-US" sz="6600" dirty="0">
              <a:solidFill>
                <a:schemeClr val="tx2"/>
              </a:solidFill>
              <a:latin typeface="AppleGothic" pitchFamily="2" charset="-127"/>
              <a:ea typeface="AppleGothic" pitchFamily="2" charset="-127"/>
            </a:endParaRPr>
          </a:p>
          <a:p>
            <a:pPr algn="ctr">
              <a:lnSpc>
                <a:spcPts val="5499"/>
              </a:lnSpc>
            </a:pPr>
            <a:endParaRPr lang="en-US" sz="6600" dirty="0">
              <a:solidFill>
                <a:schemeClr val="tx2"/>
              </a:solidFill>
              <a:latin typeface="AppleGothic" pitchFamily="2" charset="-127"/>
              <a:ea typeface="AppleGothic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053883" y="6650172"/>
            <a:ext cx="8790148" cy="2632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 dirty="0">
                <a:solidFill>
                  <a:schemeClr val="tx1">
                    <a:lumMod val="65000"/>
                    <a:lumOff val="35000"/>
                  </a:schemeClr>
                </a:solidFill>
                <a:latin typeface="AppleGothic" pitchFamily="2" charset="-127"/>
                <a:ea typeface="AppleGothic" pitchFamily="2" charset="-127"/>
              </a:rPr>
              <a:t>Aryan Patil</a:t>
            </a:r>
          </a:p>
          <a:p>
            <a:pPr algn="ctr">
              <a:lnSpc>
                <a:spcPts val="4070"/>
              </a:lnSpc>
            </a:pPr>
            <a:r>
              <a:rPr lang="en-US" sz="3700" dirty="0">
                <a:solidFill>
                  <a:schemeClr val="tx1">
                    <a:lumMod val="65000"/>
                    <a:lumOff val="35000"/>
                  </a:schemeClr>
                </a:solidFill>
                <a:latin typeface="AppleGothic" pitchFamily="2" charset="-127"/>
                <a:ea typeface="AppleGothic" pitchFamily="2" charset="-127"/>
              </a:rPr>
              <a:t>23f1000968@ds.study.iitm.ac.in</a:t>
            </a:r>
          </a:p>
          <a:p>
            <a:pPr algn="ctr">
              <a:lnSpc>
                <a:spcPts val="4070"/>
              </a:lnSpc>
            </a:pPr>
            <a:endParaRPr lang="en-US" sz="3700" dirty="0">
              <a:solidFill>
                <a:schemeClr val="tx1">
                  <a:lumMod val="65000"/>
                  <a:lumOff val="35000"/>
                </a:schemeClr>
              </a:solidFill>
              <a:latin typeface="AppleGothic" pitchFamily="2" charset="-127"/>
              <a:ea typeface="AppleGothic" pitchFamily="2" charset="-127"/>
            </a:endParaRPr>
          </a:p>
          <a:p>
            <a:pPr algn="ctr">
              <a:lnSpc>
                <a:spcPts val="407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Gothic" pitchFamily="2" charset="-127"/>
                <a:ea typeface="AppleGothic" pitchFamily="2" charset="-127"/>
              </a:rPr>
              <a:t>Business: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Gothic" pitchFamily="2" charset="-127"/>
                <a:ea typeface="AppleGothic" pitchFamily="2" charset="-127"/>
              </a:rPr>
              <a:t> New My Choice Cars, Pimpri–Pune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74707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0" y="8554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1083809" y="8554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083809" y="962372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237941" y="966693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0" y="96383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5470622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>
            <a:off x="16554431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 flipV="1">
            <a:off x="17638239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5400000">
            <a:off x="17638239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 flipV="1">
            <a:off x="16554431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676275"/>
            <a:ext cx="1376959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227C9D"/>
                </a:solidFill>
                <a:latin typeface="Kollektif Bold"/>
              </a:rPr>
              <a:t>KEY 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04950"/>
            <a:ext cx="16192499" cy="7702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Continue Doing</a:t>
            </a:r>
            <a:endParaRPr lang="en-US" sz="2800" dirty="0">
              <a:latin typeface="AppleGothic" pitchFamily="2" charset="-127"/>
              <a:ea typeface="AppleGothic" pitchFamily="2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Maintain focus on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SUV segment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and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premium/luxury inventory</a:t>
            </a:r>
            <a:endParaRPr lang="en-US" sz="2800" dirty="0">
              <a:latin typeface="AppleGothic" pitchFamily="2" charset="-127"/>
              <a:ea typeface="AppleGothic" pitchFamily="2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Continue supporting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bank-mediated transactions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(loan + transfer)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Start Doing</a:t>
            </a:r>
            <a:endParaRPr lang="en-US" sz="2800" dirty="0">
              <a:latin typeface="AppleGothic" pitchFamily="2" charset="-127"/>
              <a:ea typeface="AppleGothic" pitchFamily="2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Implement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peak-day staffing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(Saturday–Monday)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Run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year-end clearance offers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to improve Nov–Dec sales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Build preferred partnerships with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2–3 banks/NBFCs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for faster approvals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Avoid Doing</a:t>
            </a:r>
            <a:endParaRPr lang="en-US" sz="2800" dirty="0">
              <a:latin typeface="AppleGothic" pitchFamily="2" charset="-127"/>
              <a:ea typeface="AppleGothic" pitchFamily="2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Avoid over-investing in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Budget (&lt;₹3L)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vehicles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Avoid bulk procurement of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MUVs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unless demand is confirmed</a:t>
            </a:r>
          </a:p>
          <a:p>
            <a:pPr algn="just">
              <a:lnSpc>
                <a:spcPct val="150000"/>
              </a:lnSpc>
            </a:pP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Conclusion: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Excel-based analysis framework provides a repeatable system for decision-making in inventory, operations, and financing.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3053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1133475"/>
            <a:ext cx="1204405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227C9D"/>
                </a:solidFill>
                <a:latin typeface="Kollektif Bold"/>
              </a:rPr>
              <a:t>ABOUT THE BUSINESS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378969"/>
            <a:ext cx="8770918" cy="6409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New My Choice Cars is a pre-owned automobile resale dealership located in Pimpri, Pune.</a:t>
            </a:r>
          </a:p>
          <a:p>
            <a:pPr marL="571500" indent="-5715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The business operates primarily in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B2C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(selling vehicles to end customers) and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C2B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(buying vehicles from individuals).</a:t>
            </a:r>
          </a:p>
          <a:p>
            <a:pPr marL="571500" indent="-5715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The dealership deals in multiple segments such as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SUVs, Hatchbacks, Sedans and MUVs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All transactions are recorded using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physical “Kararnama” agreements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, making tracking and analysis difficult without digitization.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056161" y="-2833697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9" y="0"/>
                </a:lnTo>
                <a:lnTo>
                  <a:pt x="549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ECF0DE-558C-5580-AF2A-342EB144C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963" y="3076575"/>
            <a:ext cx="7101691" cy="39934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71375" y="2259812"/>
            <a:ext cx="6591578" cy="3086100"/>
            <a:chOff x="0" y="0"/>
            <a:chExt cx="173605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6053" cy="812800"/>
            </a:xfrm>
            <a:custGeom>
              <a:avLst/>
              <a:gdLst/>
              <a:ahLst/>
              <a:cxnLst/>
              <a:rect l="l" t="t" r="r" b="b"/>
              <a:pathLst>
                <a:path w="1736053" h="812800">
                  <a:moveTo>
                    <a:pt x="58726" y="0"/>
                  </a:moveTo>
                  <a:lnTo>
                    <a:pt x="1677327" y="0"/>
                  </a:lnTo>
                  <a:cubicBezTo>
                    <a:pt x="1692902" y="0"/>
                    <a:pt x="1707840" y="6187"/>
                    <a:pt x="1718853" y="17200"/>
                  </a:cubicBezTo>
                  <a:cubicBezTo>
                    <a:pt x="1729866" y="28214"/>
                    <a:pt x="1736053" y="43151"/>
                    <a:pt x="1736053" y="58726"/>
                  </a:cubicBezTo>
                  <a:lnTo>
                    <a:pt x="1736053" y="754074"/>
                  </a:lnTo>
                  <a:cubicBezTo>
                    <a:pt x="1736053" y="786508"/>
                    <a:pt x="1709761" y="812800"/>
                    <a:pt x="1677327" y="812800"/>
                  </a:cubicBezTo>
                  <a:lnTo>
                    <a:pt x="58726" y="812800"/>
                  </a:lnTo>
                  <a:cubicBezTo>
                    <a:pt x="43151" y="812800"/>
                    <a:pt x="28214" y="806613"/>
                    <a:pt x="17200" y="795600"/>
                  </a:cubicBezTo>
                  <a:cubicBezTo>
                    <a:pt x="6187" y="784586"/>
                    <a:pt x="0" y="769649"/>
                    <a:pt x="0" y="754074"/>
                  </a:cubicBezTo>
                  <a:lnTo>
                    <a:pt x="0" y="58726"/>
                  </a:lnTo>
                  <a:cubicBezTo>
                    <a:pt x="0" y="43151"/>
                    <a:pt x="6187" y="28214"/>
                    <a:pt x="17200" y="17200"/>
                  </a:cubicBezTo>
                  <a:cubicBezTo>
                    <a:pt x="28214" y="6187"/>
                    <a:pt x="43151" y="0"/>
                    <a:pt x="5872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73605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0234164" y="2168728"/>
            <a:ext cx="6591578" cy="3086100"/>
            <a:chOff x="0" y="0"/>
            <a:chExt cx="173605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6053" cy="812800"/>
            </a:xfrm>
            <a:custGeom>
              <a:avLst/>
              <a:gdLst/>
              <a:ahLst/>
              <a:cxnLst/>
              <a:rect l="l" t="t" r="r" b="b"/>
              <a:pathLst>
                <a:path w="1736053" h="812800">
                  <a:moveTo>
                    <a:pt x="58726" y="0"/>
                  </a:moveTo>
                  <a:lnTo>
                    <a:pt x="1677327" y="0"/>
                  </a:lnTo>
                  <a:cubicBezTo>
                    <a:pt x="1692902" y="0"/>
                    <a:pt x="1707840" y="6187"/>
                    <a:pt x="1718853" y="17200"/>
                  </a:cubicBezTo>
                  <a:cubicBezTo>
                    <a:pt x="1729866" y="28214"/>
                    <a:pt x="1736053" y="43151"/>
                    <a:pt x="1736053" y="58726"/>
                  </a:cubicBezTo>
                  <a:lnTo>
                    <a:pt x="1736053" y="754074"/>
                  </a:lnTo>
                  <a:cubicBezTo>
                    <a:pt x="1736053" y="786508"/>
                    <a:pt x="1709761" y="812800"/>
                    <a:pt x="1677327" y="812800"/>
                  </a:cubicBezTo>
                  <a:lnTo>
                    <a:pt x="58726" y="812800"/>
                  </a:lnTo>
                  <a:cubicBezTo>
                    <a:pt x="43151" y="812800"/>
                    <a:pt x="28214" y="806613"/>
                    <a:pt x="17200" y="795600"/>
                  </a:cubicBezTo>
                  <a:cubicBezTo>
                    <a:pt x="6187" y="784586"/>
                    <a:pt x="0" y="769649"/>
                    <a:pt x="0" y="754074"/>
                  </a:cubicBezTo>
                  <a:lnTo>
                    <a:pt x="0" y="58726"/>
                  </a:lnTo>
                  <a:cubicBezTo>
                    <a:pt x="0" y="43151"/>
                    <a:pt x="6187" y="28214"/>
                    <a:pt x="17200" y="17200"/>
                  </a:cubicBezTo>
                  <a:cubicBezTo>
                    <a:pt x="28214" y="6187"/>
                    <a:pt x="43151" y="0"/>
                    <a:pt x="5872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73605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99850" y="3031337"/>
            <a:ext cx="1543050" cy="154305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06449" y="3031337"/>
            <a:ext cx="1543050" cy="154305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071375" y="6115392"/>
            <a:ext cx="6591578" cy="3086100"/>
            <a:chOff x="0" y="0"/>
            <a:chExt cx="1736053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36053" cy="812800"/>
            </a:xfrm>
            <a:custGeom>
              <a:avLst/>
              <a:gdLst/>
              <a:ahLst/>
              <a:cxnLst/>
              <a:rect l="l" t="t" r="r" b="b"/>
              <a:pathLst>
                <a:path w="1736053" h="812800">
                  <a:moveTo>
                    <a:pt x="58726" y="0"/>
                  </a:moveTo>
                  <a:lnTo>
                    <a:pt x="1677327" y="0"/>
                  </a:lnTo>
                  <a:cubicBezTo>
                    <a:pt x="1692902" y="0"/>
                    <a:pt x="1707840" y="6187"/>
                    <a:pt x="1718853" y="17200"/>
                  </a:cubicBezTo>
                  <a:cubicBezTo>
                    <a:pt x="1729866" y="28214"/>
                    <a:pt x="1736053" y="43151"/>
                    <a:pt x="1736053" y="58726"/>
                  </a:cubicBezTo>
                  <a:lnTo>
                    <a:pt x="1736053" y="754074"/>
                  </a:lnTo>
                  <a:cubicBezTo>
                    <a:pt x="1736053" y="786508"/>
                    <a:pt x="1709761" y="812800"/>
                    <a:pt x="1677327" y="812800"/>
                  </a:cubicBezTo>
                  <a:lnTo>
                    <a:pt x="58726" y="812800"/>
                  </a:lnTo>
                  <a:cubicBezTo>
                    <a:pt x="43151" y="812800"/>
                    <a:pt x="28214" y="806613"/>
                    <a:pt x="17200" y="795600"/>
                  </a:cubicBezTo>
                  <a:cubicBezTo>
                    <a:pt x="6187" y="784586"/>
                    <a:pt x="0" y="769649"/>
                    <a:pt x="0" y="754074"/>
                  </a:cubicBezTo>
                  <a:lnTo>
                    <a:pt x="0" y="58726"/>
                  </a:lnTo>
                  <a:cubicBezTo>
                    <a:pt x="0" y="43151"/>
                    <a:pt x="6187" y="28214"/>
                    <a:pt x="17200" y="17200"/>
                  </a:cubicBezTo>
                  <a:cubicBezTo>
                    <a:pt x="28214" y="6187"/>
                    <a:pt x="43151" y="0"/>
                    <a:pt x="5872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173605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567649" y="6863835"/>
            <a:ext cx="1543050" cy="154305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861091" y="2366760"/>
            <a:ext cx="5717631" cy="2531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Manual record-keeping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on physical agreements makes it difficult to track sales performance and demand patterns.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121973" y="1133475"/>
            <a:ext cx="1204405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dirty="0">
                <a:solidFill>
                  <a:srgbClr val="227C9D"/>
                </a:solidFill>
                <a:latin typeface="Kollektif Bold"/>
              </a:rPr>
              <a:t>CHALLENGES IDENTIFIED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94922" y="2410840"/>
            <a:ext cx="4703093" cy="251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No structured method to identify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peak months / peak weekdays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, affecting staffing and planning.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140979" y="6284215"/>
            <a:ext cx="5653065" cy="2531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Lack of clear insights on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vehicle type demand (SUV vs Sedan etc.)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,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price segment demand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, and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payment/financing behavior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.</a:t>
            </a:r>
          </a:p>
        </p:txBody>
      </p:sp>
      <p:grpSp>
        <p:nvGrpSpPr>
          <p:cNvPr id="73" name="Group 21">
            <a:extLst>
              <a:ext uri="{FF2B5EF4-FFF2-40B4-BE49-F238E27FC236}">
                <a16:creationId xmlns:a16="http://schemas.microsoft.com/office/drawing/2014/main" id="{DDFC2533-1BB8-A92D-BCFE-630257DBFD9F}"/>
              </a:ext>
            </a:extLst>
          </p:cNvPr>
          <p:cNvGrpSpPr/>
          <p:nvPr/>
        </p:nvGrpSpPr>
        <p:grpSpPr>
          <a:xfrm rot="2700000">
            <a:off x="-2361110" y="-3991078"/>
            <a:ext cx="7415398" cy="3565095"/>
            <a:chOff x="0" y="0"/>
            <a:chExt cx="660400" cy="317500"/>
          </a:xfrm>
        </p:grpSpPr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77EBB398-7B34-3A1E-E7D8-4BBD42DED5FA}"/>
                </a:ext>
              </a:extLst>
            </p:cNvPr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75" name="TextBox 23">
              <a:extLst>
                <a:ext uri="{FF2B5EF4-FFF2-40B4-BE49-F238E27FC236}">
                  <a16:creationId xmlns:a16="http://schemas.microsoft.com/office/drawing/2014/main" id="{586F6668-1359-C57F-F217-F5565D2B482D}"/>
                </a:ext>
              </a:extLst>
            </p:cNvPr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76" name="AutoShape 24">
            <a:extLst>
              <a:ext uri="{FF2B5EF4-FFF2-40B4-BE49-F238E27FC236}">
                <a16:creationId xmlns:a16="http://schemas.microsoft.com/office/drawing/2014/main" id="{A6A95418-955C-C520-03FD-2D8E18515FF9}"/>
              </a:ext>
            </a:extLst>
          </p:cNvPr>
          <p:cNvSpPr/>
          <p:nvPr/>
        </p:nvSpPr>
        <p:spPr>
          <a:xfrm>
            <a:off x="-2823724" y="-31715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25">
            <a:extLst>
              <a:ext uri="{FF2B5EF4-FFF2-40B4-BE49-F238E27FC236}">
                <a16:creationId xmlns:a16="http://schemas.microsoft.com/office/drawing/2014/main" id="{7025E57E-69BB-3362-F7B3-CE1BB3865BE9}"/>
              </a:ext>
            </a:extLst>
          </p:cNvPr>
          <p:cNvSpPr/>
          <p:nvPr/>
        </p:nvSpPr>
        <p:spPr>
          <a:xfrm>
            <a:off x="-3037671" y="-285885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AutoShape 26">
            <a:extLst>
              <a:ext uri="{FF2B5EF4-FFF2-40B4-BE49-F238E27FC236}">
                <a16:creationId xmlns:a16="http://schemas.microsoft.com/office/drawing/2014/main" id="{F39C899F-AA4A-C580-9679-5902A3550890}"/>
              </a:ext>
            </a:extLst>
          </p:cNvPr>
          <p:cNvSpPr/>
          <p:nvPr/>
        </p:nvSpPr>
        <p:spPr>
          <a:xfrm>
            <a:off x="-3217272" y="-2500382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AutoShape 27">
            <a:extLst>
              <a:ext uri="{FF2B5EF4-FFF2-40B4-BE49-F238E27FC236}">
                <a16:creationId xmlns:a16="http://schemas.microsoft.com/office/drawing/2014/main" id="{DBF8D400-9357-B15F-683D-267591474963}"/>
              </a:ext>
            </a:extLst>
          </p:cNvPr>
          <p:cNvSpPr/>
          <p:nvPr/>
        </p:nvSpPr>
        <p:spPr>
          <a:xfrm>
            <a:off x="-3343927" y="-2114115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AutoShape 28">
            <a:extLst>
              <a:ext uri="{FF2B5EF4-FFF2-40B4-BE49-F238E27FC236}">
                <a16:creationId xmlns:a16="http://schemas.microsoft.com/office/drawing/2014/main" id="{4D780ED2-D9F9-FF29-F070-09A63D3EE0C4}"/>
              </a:ext>
            </a:extLst>
          </p:cNvPr>
          <p:cNvSpPr/>
          <p:nvPr/>
        </p:nvSpPr>
        <p:spPr>
          <a:xfrm>
            <a:off x="-3487781" y="-1674438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" name="AutoShape 29">
            <a:extLst>
              <a:ext uri="{FF2B5EF4-FFF2-40B4-BE49-F238E27FC236}">
                <a16:creationId xmlns:a16="http://schemas.microsoft.com/office/drawing/2014/main" id="{F51C2063-C3F7-84E2-ED7F-48A8F6930DA9}"/>
              </a:ext>
            </a:extLst>
          </p:cNvPr>
          <p:cNvSpPr/>
          <p:nvPr/>
        </p:nvSpPr>
        <p:spPr>
          <a:xfrm>
            <a:off x="-3608601" y="-1230714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AutoShape 30">
            <a:extLst>
              <a:ext uri="{FF2B5EF4-FFF2-40B4-BE49-F238E27FC236}">
                <a16:creationId xmlns:a16="http://schemas.microsoft.com/office/drawing/2014/main" id="{9C44FB8A-3FE6-2A5F-E18D-DFB40068083F}"/>
              </a:ext>
            </a:extLst>
          </p:cNvPr>
          <p:cNvSpPr/>
          <p:nvPr/>
        </p:nvSpPr>
        <p:spPr>
          <a:xfrm>
            <a:off x="-3582833" y="-669081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31">
            <a:extLst>
              <a:ext uri="{FF2B5EF4-FFF2-40B4-BE49-F238E27FC236}">
                <a16:creationId xmlns:a16="http://schemas.microsoft.com/office/drawing/2014/main" id="{2C407DD4-E7F8-5FEF-4960-8690AFA91B13}"/>
              </a:ext>
            </a:extLst>
          </p:cNvPr>
          <p:cNvGrpSpPr/>
          <p:nvPr/>
        </p:nvGrpSpPr>
        <p:grpSpPr>
          <a:xfrm>
            <a:off x="10277974" y="6115392"/>
            <a:ext cx="6591578" cy="3086100"/>
            <a:chOff x="0" y="0"/>
            <a:chExt cx="1736053" cy="812800"/>
          </a:xfrm>
        </p:grpSpPr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0450A7BA-B97F-9441-E723-5F372B53DD71}"/>
                </a:ext>
              </a:extLst>
            </p:cNvPr>
            <p:cNvSpPr/>
            <p:nvPr/>
          </p:nvSpPr>
          <p:spPr>
            <a:xfrm>
              <a:off x="0" y="0"/>
              <a:ext cx="1736053" cy="812800"/>
            </a:xfrm>
            <a:custGeom>
              <a:avLst/>
              <a:gdLst/>
              <a:ahLst/>
              <a:cxnLst/>
              <a:rect l="l" t="t" r="r" b="b"/>
              <a:pathLst>
                <a:path w="1736053" h="812800">
                  <a:moveTo>
                    <a:pt x="58726" y="0"/>
                  </a:moveTo>
                  <a:lnTo>
                    <a:pt x="1677327" y="0"/>
                  </a:lnTo>
                  <a:cubicBezTo>
                    <a:pt x="1692902" y="0"/>
                    <a:pt x="1707840" y="6187"/>
                    <a:pt x="1718853" y="17200"/>
                  </a:cubicBezTo>
                  <a:cubicBezTo>
                    <a:pt x="1729866" y="28214"/>
                    <a:pt x="1736053" y="43151"/>
                    <a:pt x="1736053" y="58726"/>
                  </a:cubicBezTo>
                  <a:lnTo>
                    <a:pt x="1736053" y="754074"/>
                  </a:lnTo>
                  <a:cubicBezTo>
                    <a:pt x="1736053" y="786508"/>
                    <a:pt x="1709761" y="812800"/>
                    <a:pt x="1677327" y="812800"/>
                  </a:cubicBezTo>
                  <a:lnTo>
                    <a:pt x="58726" y="812800"/>
                  </a:lnTo>
                  <a:cubicBezTo>
                    <a:pt x="43151" y="812800"/>
                    <a:pt x="28214" y="806613"/>
                    <a:pt x="17200" y="795600"/>
                  </a:cubicBezTo>
                  <a:cubicBezTo>
                    <a:pt x="6187" y="784586"/>
                    <a:pt x="0" y="769649"/>
                    <a:pt x="0" y="754074"/>
                  </a:cubicBezTo>
                  <a:lnTo>
                    <a:pt x="0" y="58726"/>
                  </a:lnTo>
                  <a:cubicBezTo>
                    <a:pt x="0" y="43151"/>
                    <a:pt x="6187" y="28214"/>
                    <a:pt x="17200" y="17200"/>
                  </a:cubicBezTo>
                  <a:cubicBezTo>
                    <a:pt x="28214" y="6187"/>
                    <a:pt x="43151" y="0"/>
                    <a:pt x="58726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23" name="TextBox 33">
              <a:extLst>
                <a:ext uri="{FF2B5EF4-FFF2-40B4-BE49-F238E27FC236}">
                  <a16:creationId xmlns:a16="http://schemas.microsoft.com/office/drawing/2014/main" id="{7B9E7B6B-37D5-2988-F5CF-76860F1A6365}"/>
                </a:ext>
              </a:extLst>
            </p:cNvPr>
            <p:cNvSpPr txBox="1"/>
            <p:nvPr/>
          </p:nvSpPr>
          <p:spPr>
            <a:xfrm>
              <a:off x="0" y="-57150"/>
              <a:ext cx="173605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/>
            </a:p>
          </p:txBody>
        </p:sp>
      </p:grpSp>
      <p:grpSp>
        <p:nvGrpSpPr>
          <p:cNvPr id="24" name="Group 34">
            <a:extLst>
              <a:ext uri="{FF2B5EF4-FFF2-40B4-BE49-F238E27FC236}">
                <a16:creationId xmlns:a16="http://schemas.microsoft.com/office/drawing/2014/main" id="{D6229F79-89C0-610B-985B-4EB19B61F69C}"/>
              </a:ext>
            </a:extLst>
          </p:cNvPr>
          <p:cNvGrpSpPr/>
          <p:nvPr/>
        </p:nvGrpSpPr>
        <p:grpSpPr>
          <a:xfrm>
            <a:off x="9512963" y="6863835"/>
            <a:ext cx="1543050" cy="1543050"/>
            <a:chOff x="0" y="0"/>
            <a:chExt cx="812800" cy="812800"/>
          </a:xfrm>
        </p:grpSpPr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id="{F0B8CF91-41C5-E709-59A6-B4135FF5FF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26" name="TextBox 36">
              <a:extLst>
                <a:ext uri="{FF2B5EF4-FFF2-40B4-BE49-F238E27FC236}">
                  <a16:creationId xmlns:a16="http://schemas.microsoft.com/office/drawing/2014/main" id="{DBB29C42-3C0E-5DB5-11A6-55F316C4354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DB3304D-1DBC-25A0-D528-509527512FD2}"/>
              </a:ext>
            </a:extLst>
          </p:cNvPr>
          <p:cNvSpPr txBox="1"/>
          <p:nvPr/>
        </p:nvSpPr>
        <p:spPr>
          <a:xfrm>
            <a:off x="11049499" y="6261817"/>
            <a:ext cx="5526191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Need to convert raw records into a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repeatable Excel-based analysis system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usable by the business owner.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282709"/>
            <a:ext cx="12044053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227C9D"/>
                </a:solidFill>
                <a:latin typeface="Kollektif Bold"/>
              </a:rPr>
              <a:t>DATA </a:t>
            </a:r>
          </a:p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227C9D"/>
                </a:solidFill>
                <a:latin typeface="Kollektif Bold"/>
              </a:rPr>
              <a:t>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500728"/>
            <a:ext cx="8365324" cy="224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endParaRPr dirty="0"/>
          </a:p>
          <a:p>
            <a:pPr algn="l">
              <a:lnSpc>
                <a:spcPts val="3520"/>
              </a:lnSpc>
            </a:pPr>
            <a:r>
              <a:rPr lang="en-US" sz="3200" dirty="0">
                <a:solidFill>
                  <a:srgbClr val="545454"/>
                </a:solidFill>
                <a:latin typeface="DM Sans"/>
              </a:rPr>
              <a:t>To tackle these challenges following data was collected from the period 15 Jan, 2023 to 11 Oct, 2025</a:t>
            </a:r>
          </a:p>
          <a:p>
            <a:pPr algn="l">
              <a:lnSpc>
                <a:spcPts val="3520"/>
              </a:lnSpc>
            </a:pPr>
            <a:endParaRPr lang="en-US" sz="3200" dirty="0">
              <a:solidFill>
                <a:srgbClr val="545454"/>
              </a:solidFill>
              <a:latin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316102" y="-2385086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5228171" y="9535951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038046" y="8915427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8" y="0"/>
                </a:lnTo>
                <a:lnTo>
                  <a:pt x="4899948" y="3344215"/>
                </a:lnTo>
                <a:lnTo>
                  <a:pt x="0" y="3344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975489" y="2138739"/>
            <a:ext cx="6998061" cy="6776688"/>
            <a:chOff x="0" y="0"/>
            <a:chExt cx="2342659" cy="857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2659" cy="857492"/>
            </a:xfrm>
            <a:custGeom>
              <a:avLst/>
              <a:gdLst/>
              <a:ahLst/>
              <a:cxnLst/>
              <a:rect l="l" t="t" r="r" b="b"/>
              <a:pathLst>
                <a:path w="2342659" h="857492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0108AB6-A324-1726-826C-197A8680335F}"/>
              </a:ext>
            </a:extLst>
          </p:cNvPr>
          <p:cNvSpPr txBox="1"/>
          <p:nvPr/>
        </p:nvSpPr>
        <p:spPr>
          <a:xfrm>
            <a:off x="10287000" y="2402928"/>
            <a:ext cx="6220611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pleGothic" pitchFamily="2" charset="-127"/>
                <a:ea typeface="AppleGothic" pitchFamily="2" charset="-127"/>
              </a:rPr>
              <a:t>Source: Physical transaction agreements (</a:t>
            </a:r>
            <a:r>
              <a:rPr lang="en-US" sz="2400" b="1" dirty="0">
                <a:latin typeface="AppleGothic" pitchFamily="2" charset="-127"/>
                <a:ea typeface="AppleGothic" pitchFamily="2" charset="-127"/>
              </a:rPr>
              <a:t>Kararnama documents</a:t>
            </a:r>
            <a:r>
              <a:rPr lang="en-US" sz="2400" dirty="0">
                <a:latin typeface="AppleGothic" pitchFamily="2" charset="-127"/>
                <a:ea typeface="AppleGothic" pitchFamily="2" charset="-127"/>
              </a:rPr>
              <a:t>) from New My Choice Cars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pleGothic" pitchFamily="2" charset="-127"/>
                <a:ea typeface="AppleGothic" pitchFamily="2" charset="-127"/>
              </a:rPr>
              <a:t>Dataset size: </a:t>
            </a:r>
            <a:r>
              <a:rPr lang="en-US" sz="2400" b="1" dirty="0">
                <a:latin typeface="AppleGothic" pitchFamily="2" charset="-127"/>
                <a:ea typeface="AppleGothic" pitchFamily="2" charset="-127"/>
              </a:rPr>
              <a:t>91 transactions</a:t>
            </a:r>
            <a:endParaRPr lang="en-US" sz="2400" dirty="0">
              <a:latin typeface="AppleGothic" pitchFamily="2" charset="-127"/>
              <a:ea typeface="AppleGothic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pleGothic" pitchFamily="2" charset="-127"/>
                <a:ea typeface="AppleGothic" pitchFamily="2" charset="-127"/>
              </a:rPr>
              <a:t>Data captured: Transaction Date, Vehicle Type, Sale Amount, Price Band, Payment Mode, etc.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pleGothic" pitchFamily="2" charset="-127"/>
                <a:ea typeface="AppleGothic" pitchFamily="2" charset="-127"/>
              </a:rPr>
              <a:t>Data entry and verification was done </a:t>
            </a:r>
            <a:r>
              <a:rPr lang="en-US" sz="2400" b="1" dirty="0">
                <a:latin typeface="AppleGothic" pitchFamily="2" charset="-127"/>
                <a:ea typeface="AppleGothic" pitchFamily="2" charset="-127"/>
              </a:rPr>
              <a:t>manually</a:t>
            </a:r>
            <a:r>
              <a:rPr lang="en-US" sz="2400" dirty="0">
                <a:latin typeface="AppleGothic" pitchFamily="2" charset="-127"/>
                <a:ea typeface="AppleGothic" pitchFamily="2" charset="-127"/>
              </a:rPr>
              <a:t> from physical records into Excel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ppleGothic" pitchFamily="2" charset="-127"/>
                <a:ea typeface="AppleGothic" pitchFamily="2" charset="-127"/>
              </a:rPr>
              <a:t>Tools used: </a:t>
            </a:r>
            <a:r>
              <a:rPr lang="en-US" sz="2400" b="1" dirty="0">
                <a:latin typeface="AppleGothic" pitchFamily="2" charset="-127"/>
                <a:ea typeface="AppleGothic" pitchFamily="2" charset="-127"/>
              </a:rPr>
              <a:t>Excel (main)</a:t>
            </a:r>
            <a:r>
              <a:rPr lang="en-US" sz="2400" dirty="0">
                <a:latin typeface="AppleGothic" pitchFamily="2" charset="-127"/>
                <a:ea typeface="AppleGothic" pitchFamily="2" charset="-127"/>
              </a:rPr>
              <a:t> for cleaning, derived columns, pivot tables and charts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27C870-50F4-31BF-D7E6-97A5B3512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32" y="5753100"/>
            <a:ext cx="8260092" cy="22492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23875"/>
            <a:ext cx="143637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227C9D"/>
                </a:solidFill>
                <a:latin typeface="Kollektif Bold"/>
              </a:rPr>
              <a:t>DATA CLEANING &amp; PRE-PROCESSING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918C8F-DC6C-5BC2-74E1-6D31D6B049B2}"/>
              </a:ext>
            </a:extLst>
          </p:cNvPr>
          <p:cNvSpPr txBox="1"/>
          <p:nvPr/>
        </p:nvSpPr>
        <p:spPr>
          <a:xfrm>
            <a:off x="1533485" y="2095500"/>
            <a:ext cx="9236115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Standardized brand/type naming to avoid duplicates due to spelling variations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Converted dates into a consistent format to enable monthly and weekday analysis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Verified sale values and corrected inconsistent entries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Created derived fields: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Month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(for seasonal trend)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Day of Week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(for weekly business cycle)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Price Band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(Budget / Mid / Premium / Luxury)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3B2B3-B7CA-69EE-E9CF-07824F4D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2711995"/>
            <a:ext cx="6189284" cy="48630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57CD5A91-F0AB-96F5-ECEB-02934F171AAD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676275"/>
            <a:ext cx="1204405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227C9D"/>
                </a:solidFill>
                <a:latin typeface="Kollektif Bold"/>
              </a:rPr>
              <a:t>MONTHLY SALES PERFOMANCE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10801" y="2261941"/>
            <a:ext cx="7620000" cy="6409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Sales are not uniform across the year and show clear seasonal variation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Peak performance observed during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March, July and October</a:t>
            </a:r>
            <a:endParaRPr lang="en-US" sz="2800" dirty="0">
              <a:latin typeface="AppleGothic" pitchFamily="2" charset="-127"/>
              <a:ea typeface="AppleGothic" pitchFamily="2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Lowest transaction activity observed in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November and December</a:t>
            </a:r>
            <a:endParaRPr lang="en-US" sz="2800" dirty="0">
              <a:latin typeface="AppleGothic" pitchFamily="2" charset="-127"/>
              <a:ea typeface="AppleGothic" pitchFamily="2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Business implication: Inventory procurement should be planned before peak months and year-end clearance can reduce slow movement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02E346-8F93-EDD2-99BC-0DBC1F86B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2261941"/>
            <a:ext cx="9144000" cy="562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40F6E309-58F6-B392-2859-C267E3F7D98A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76275"/>
            <a:ext cx="12044053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227C9D"/>
                </a:solidFill>
                <a:latin typeface="Kollektif Bold"/>
              </a:rPr>
              <a:t>WEEKLY BUSINESS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13865-2403-427A-2C71-09E6369BB1D9}"/>
              </a:ext>
            </a:extLst>
          </p:cNvPr>
          <p:cNvSpPr txBox="1"/>
          <p:nvPr/>
        </p:nvSpPr>
        <p:spPr>
          <a:xfrm>
            <a:off x="838201" y="2324100"/>
            <a:ext cx="6476999" cy="714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Transactions are highest on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Saturday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(peak day)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Weekend demand is strong and often extends into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Sunday and Monday</a:t>
            </a:r>
            <a:endParaRPr lang="en-US" sz="2800" dirty="0">
              <a:latin typeface="AppleGothic" pitchFamily="2" charset="-127"/>
              <a:ea typeface="AppleGothic" pitchFamily="2" charset="-127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Business implication: Staffing and documentation support should be highest during weekend peak load to avoid delays and missed conversions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ppleGothic" pitchFamily="2" charset="-127"/>
              <a:ea typeface="AppleGothic" pitchFamily="2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7465446-0E9C-F38F-AAF9-09C6FF64B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727" y="2781300"/>
            <a:ext cx="9516051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D87134BD-DCB5-35FF-29E1-891E66A959C2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676275"/>
            <a:ext cx="1376959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227C9D"/>
                </a:solidFill>
                <a:latin typeface="Kollektif Bold"/>
              </a:rPr>
              <a:t>MARKET SEGMENT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CE8D4-3B99-0B55-CF08-3CA87D0A2A6D}"/>
              </a:ext>
            </a:extLst>
          </p:cNvPr>
          <p:cNvSpPr txBox="1"/>
          <p:nvPr/>
        </p:nvSpPr>
        <p:spPr>
          <a:xfrm>
            <a:off x="838200" y="2371053"/>
            <a:ext cx="9785949" cy="262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SUVs dominate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the sales mix, indicating strong customer preference for this category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Majority transactions fall under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Premium (₹6–10L) and Luxury (&gt;₹10L)</a:t>
            </a:r>
            <a:r>
              <a:rPr lang="en-US" sz="2800" dirty="0">
                <a:latin typeface="AppleGothic" pitchFamily="2" charset="-127"/>
                <a:ea typeface="AppleGothic" pitchFamily="2" charset="-127"/>
              </a:rPr>
              <a:t> segments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ADA4FAC-4385-9134-06F0-B3405FD31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218" y="1815377"/>
            <a:ext cx="6959600" cy="347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DE2D49D-59C2-8EBA-53E4-A0EB54A7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43" y="5535677"/>
            <a:ext cx="76454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37AE5-D628-8CE7-EB70-1B0FC49CF6B3}"/>
              </a:ext>
            </a:extLst>
          </p:cNvPr>
          <p:cNvSpPr txBox="1"/>
          <p:nvPr/>
        </p:nvSpPr>
        <p:spPr>
          <a:xfrm>
            <a:off x="10144663" y="6220514"/>
            <a:ext cx="76454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Business implication: Focus procurement on fast-moving SUV models and maintain premium inventory positioning instead of budget-heavy stock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24D27E21-0384-AFDE-D284-1C2E745ADC3E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59955"/>
            <a:ext cx="1376959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 dirty="0">
                <a:solidFill>
                  <a:srgbClr val="227C9D"/>
                </a:solidFill>
                <a:latin typeface="Kollektif Bold"/>
              </a:rPr>
              <a:t>PAYMENT MODE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F6908-8CEE-A096-3C43-12B40EC370D0}"/>
              </a:ext>
            </a:extLst>
          </p:cNvPr>
          <p:cNvSpPr txBox="1"/>
          <p:nvPr/>
        </p:nvSpPr>
        <p:spPr>
          <a:xfrm>
            <a:off x="878457" y="2730077"/>
            <a:ext cx="7620000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Majority transactions are completed via </a:t>
            </a:r>
            <a:r>
              <a:rPr lang="en-US" sz="2800" b="1" dirty="0">
                <a:latin typeface="AppleGothic" pitchFamily="2" charset="-127"/>
                <a:ea typeface="AppleGothic" pitchFamily="2" charset="-127"/>
              </a:rPr>
              <a:t>Loans and Bank Transfers</a:t>
            </a:r>
            <a:endParaRPr lang="en-US" sz="2800" dirty="0">
              <a:latin typeface="AppleGothic" pitchFamily="2" charset="-127"/>
              <a:ea typeface="AppleGothic" pitchFamily="2" charset="-127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Cash and cheque transactions are comparatively lower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ppleGothic" pitchFamily="2" charset="-127"/>
                <a:ea typeface="AppleGothic" pitchFamily="2" charset="-127"/>
              </a:rPr>
              <a:t>Business implication: Strong dependence on financing partners → faster loan processing improves conversion and customer experience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4FF7B-7DBE-C27F-BA05-CBADD091F628}"/>
              </a:ext>
            </a:extLst>
          </p:cNvPr>
          <p:cNvSpPr txBox="1"/>
          <p:nvPr/>
        </p:nvSpPr>
        <p:spPr>
          <a:xfrm>
            <a:off x="4688457" y="4965304"/>
            <a:ext cx="937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CE14B-573C-2968-CCF7-11FCE788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538941"/>
            <a:ext cx="8712200" cy="511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605</Words>
  <Application>Microsoft Macintosh PowerPoint</Application>
  <PresentationFormat>Custom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DM Sans</vt:lpstr>
      <vt:lpstr>Kollektif Bold</vt:lpstr>
      <vt:lpstr>Courier New</vt:lpstr>
      <vt:lpstr>AppleGothic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BDM Project Viva</dc:title>
  <cp:lastModifiedBy>Aryan Patil</cp:lastModifiedBy>
  <cp:revision>3</cp:revision>
  <dcterms:created xsi:type="dcterms:W3CDTF">2006-08-16T00:00:00Z</dcterms:created>
  <dcterms:modified xsi:type="dcterms:W3CDTF">2026-01-24T19:10:33Z</dcterms:modified>
  <dc:identifier>DAGFlBx3AZk</dc:identifier>
</cp:coreProperties>
</file>